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handoutMasterIdLst>
    <p:handoutMasterId r:id="rId19"/>
  </p:handoutMasterIdLst>
  <p:sldIdLst>
    <p:sldId id="256" r:id="rId2"/>
    <p:sldId id="257" r:id="rId3"/>
    <p:sldId id="258" r:id="rId4"/>
    <p:sldId id="259" r:id="rId5"/>
    <p:sldId id="260" r:id="rId6"/>
    <p:sldId id="261" r:id="rId7"/>
    <p:sldId id="265" r:id="rId8"/>
    <p:sldId id="266" r:id="rId9"/>
    <p:sldId id="262" r:id="rId10"/>
    <p:sldId id="263" r:id="rId11"/>
    <p:sldId id="267" r:id="rId12"/>
    <p:sldId id="264" r:id="rId13"/>
    <p:sldId id="268" r:id="rId14"/>
    <p:sldId id="270" r:id="rId15"/>
    <p:sldId id="271" r:id="rId16"/>
    <p:sldId id="272"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BDCC4144-AAF4-452A-B06C-8EBE890D0BDE}" type="datetimeFigureOut">
              <a:rPr lang="en-US" smtClean="0"/>
              <a:pPr/>
              <a:t>2/19/2013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A4E2B7D0-1656-413F-86B7-F26062330C4F}"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3FBB67A8-8F84-4B71-979A-8DB4C36B1A71}" type="datetimeFigureOut">
              <a:rPr lang="en-US" smtClean="0"/>
              <a:pPr/>
              <a:t>2/19/2013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40C8B83B-5B47-48AA-A974-3B26903CF51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B11F00E4-3C5A-4B1E-9BD7-82A073C6A8B5}" type="datetime1">
              <a:rPr lang="en-US" smtClean="0"/>
              <a:pPr/>
              <a:t>2/19/2013</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A8AF9E7-E571-4AC4-9692-28E4472FB7B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9FD0D3B-F507-4260-A801-CC0294530B8C}" type="datetime1">
              <a:rPr lang="en-US" smtClean="0"/>
              <a:pPr/>
              <a:t>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AF9E7-E571-4AC4-9692-28E4472FB7B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578ACC-DB32-4C7D-B1AB-193DD1A1A766}" type="datetime1">
              <a:rPr lang="en-US" smtClean="0"/>
              <a:pPr/>
              <a:t>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AF9E7-E571-4AC4-9692-28E4472FB7B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BCC38F09-826F-4BAF-8568-0B077B5F4876}" type="datetime1">
              <a:rPr lang="en-US" smtClean="0"/>
              <a:pPr/>
              <a:t>2/19/2013</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A8AF9E7-E571-4AC4-9692-28E4472FB7B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975C990E-1C69-4763-BE5C-31111FA1F3FB}" type="datetime1">
              <a:rPr lang="en-US" smtClean="0"/>
              <a:pPr/>
              <a:t>2/19/2013</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A8AF9E7-E571-4AC4-9692-28E4472FB7BA}"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9CF051F4-6C0F-4D69-956E-78DA248152B2}" type="datetime1">
              <a:rPr lang="en-US" smtClean="0"/>
              <a:pPr/>
              <a:t>2/19/2013</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A8AF9E7-E571-4AC4-9692-28E4472FB7B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55320985-143E-4341-A081-56CB9080F4FA}" type="datetime1">
              <a:rPr lang="en-US" smtClean="0"/>
              <a:pPr/>
              <a:t>2/19/2013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A8AF9E7-E571-4AC4-9692-28E4472FB7BA}"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5D540797-1F50-4316-B73F-E504622EE232}" type="datetime1">
              <a:rPr lang="en-US" smtClean="0"/>
              <a:pPr/>
              <a:t>2/19/2013</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AF9E7-E571-4AC4-9692-28E4472FB7B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1BD268E-C9AB-4893-B6C5-969F9C5E1437}" type="datetime1">
              <a:rPr lang="en-US" smtClean="0"/>
              <a:pPr/>
              <a:t>2/19/2013</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8AF9E7-E571-4AC4-9692-28E4472FB7B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58841E9C-895B-43E9-BEFA-6C98E136BF11}" type="datetime1">
              <a:rPr lang="en-US" smtClean="0"/>
              <a:pPr/>
              <a:t>2/19/2013</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8AF9E7-E571-4AC4-9692-28E4472FB7B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FF576A15-1F3C-4FAE-AA73-9ADF90C45990}" type="datetime1">
              <a:rPr lang="en-US" smtClean="0"/>
              <a:pPr/>
              <a:t>2/19/2013</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A8AF9E7-E571-4AC4-9692-28E4472FB7BA}"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33E326E-FE78-4932-82E9-876F01DEA05A}" type="datetime1">
              <a:rPr lang="en-US" smtClean="0"/>
              <a:pPr/>
              <a:t>2/19/2013</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A8AF9E7-E571-4AC4-9692-28E4472FB7BA}"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www.back2college.com/raisegpa.ht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audio" Target="../media/audio1.wav"/><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971800"/>
            <a:ext cx="8839200" cy="1884786"/>
          </a:xfrm>
        </p:spPr>
        <p:txBody>
          <a:bodyPr>
            <a:noAutofit/>
          </a:bodyPr>
          <a:lstStyle/>
          <a:p>
            <a:r>
              <a:rPr lang="en-US" sz="6000" dirty="0" smtClean="0"/>
              <a:t>Academic</a:t>
            </a:r>
            <a:r>
              <a:rPr lang="en-US" sz="5400" dirty="0" smtClean="0"/>
              <a:t> </a:t>
            </a:r>
            <a:r>
              <a:rPr lang="en-US" sz="6000" dirty="0" smtClean="0"/>
              <a:t>Success Workshop</a:t>
            </a:r>
            <a:endParaRPr lang="en-US" sz="5400" dirty="0"/>
          </a:p>
        </p:txBody>
      </p:sp>
      <p:sp>
        <p:nvSpPr>
          <p:cNvPr id="3" name="Subtitle 2"/>
          <p:cNvSpPr>
            <a:spLocks noGrp="1"/>
          </p:cNvSpPr>
          <p:nvPr>
            <p:ph type="subTitle" idx="1"/>
          </p:nvPr>
        </p:nvSpPr>
        <p:spPr>
          <a:xfrm>
            <a:off x="304800" y="1828800"/>
            <a:ext cx="8458200" cy="914400"/>
          </a:xfrm>
        </p:spPr>
        <p:txBody>
          <a:bodyPr/>
          <a:lstStyle/>
          <a:p>
            <a:r>
              <a:rPr lang="en-US" sz="2800" b="1" dirty="0" smtClean="0"/>
              <a:t>Getting Back on Track :</a:t>
            </a:r>
            <a:endParaRPr lang="en-US" b="1" dirty="0"/>
          </a:p>
        </p:txBody>
      </p:sp>
      <p:pic>
        <p:nvPicPr>
          <p:cNvPr id="4" name="Picture 3" descr="TRCClogo.gif"/>
          <p:cNvPicPr>
            <a:picLocks noChangeAspect="1"/>
          </p:cNvPicPr>
          <p:nvPr/>
        </p:nvPicPr>
        <p:blipFill>
          <a:blip r:embed="rId2" cstate="print"/>
          <a:stretch>
            <a:fillRect/>
          </a:stretch>
        </p:blipFill>
        <p:spPr>
          <a:xfrm>
            <a:off x="152400" y="762000"/>
            <a:ext cx="4509796" cy="762000"/>
          </a:xfrm>
          <a:prstGeom prst="rect">
            <a:avLst/>
          </a:prstGeom>
        </p:spPr>
      </p:pic>
      <p:sp>
        <p:nvSpPr>
          <p:cNvPr id="6" name="TextBox 5"/>
          <p:cNvSpPr txBox="1"/>
          <p:nvPr/>
        </p:nvSpPr>
        <p:spPr>
          <a:xfrm>
            <a:off x="762000" y="5715000"/>
            <a:ext cx="7620000" cy="338554"/>
          </a:xfrm>
          <a:prstGeom prst="rect">
            <a:avLst/>
          </a:prstGeom>
          <a:noFill/>
        </p:spPr>
        <p:txBody>
          <a:bodyPr wrap="square" rtlCol="0">
            <a:spAutoFit/>
          </a:bodyPr>
          <a:lstStyle/>
          <a:p>
            <a:r>
              <a:rPr lang="en-US" sz="1600" dirty="0" smtClean="0"/>
              <a:t>Click through the slides to progress through the workshop. Have your worksheet handy. </a:t>
            </a:r>
            <a:endParaRPr lang="en-US" sz="1600" dirty="0"/>
          </a:p>
        </p:txBody>
      </p:sp>
      <p:sp>
        <p:nvSpPr>
          <p:cNvPr id="7" name="Slide Number Placeholder 6"/>
          <p:cNvSpPr>
            <a:spLocks noGrp="1"/>
          </p:cNvSpPr>
          <p:nvPr>
            <p:ph type="sldNum" sz="quarter" idx="12"/>
          </p:nvPr>
        </p:nvSpPr>
        <p:spPr/>
        <p:txBody>
          <a:bodyPr/>
          <a:lstStyle/>
          <a:p>
            <a:fld id="{BA8AF9E7-E571-4AC4-9692-28E4472FB7BA}"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Identifying Roadblocks:</a:t>
            </a:r>
            <a:endParaRPr lang="en-US" dirty="0"/>
          </a:p>
        </p:txBody>
      </p:sp>
      <p:sp>
        <p:nvSpPr>
          <p:cNvPr id="3" name="Content Placeholder 2"/>
          <p:cNvSpPr>
            <a:spLocks noGrp="1"/>
          </p:cNvSpPr>
          <p:nvPr>
            <p:ph idx="1"/>
          </p:nvPr>
        </p:nvSpPr>
        <p:spPr/>
        <p:txBody>
          <a:bodyPr>
            <a:normAutofit lnSpcReduction="10000"/>
          </a:bodyPr>
          <a:lstStyle/>
          <a:p>
            <a:r>
              <a:rPr lang="en-US" dirty="0" smtClean="0"/>
              <a:t>After completing the checklist, identify what patterns you see.</a:t>
            </a:r>
          </a:p>
          <a:p>
            <a:r>
              <a:rPr lang="en-US" dirty="0" smtClean="0"/>
              <a:t>You may find that your roadblocks fall across multiple categories or that they are contained within one area. </a:t>
            </a:r>
          </a:p>
          <a:p>
            <a:r>
              <a:rPr lang="en-US" dirty="0" smtClean="0"/>
              <a:t>When you meet with your advisor, you will discuss and select key strategies related to overcoming these barriers. These will become part of your action plan.</a:t>
            </a:r>
            <a:endParaRPr lang="en-US" dirty="0"/>
          </a:p>
        </p:txBody>
      </p:sp>
      <p:sp>
        <p:nvSpPr>
          <p:cNvPr id="4" name="Slide Number Placeholder 3"/>
          <p:cNvSpPr>
            <a:spLocks noGrp="1"/>
          </p:cNvSpPr>
          <p:nvPr>
            <p:ph type="sldNum" sz="quarter" idx="12"/>
          </p:nvPr>
        </p:nvSpPr>
        <p:spPr/>
        <p:txBody>
          <a:bodyPr/>
          <a:lstStyle/>
          <a:p>
            <a:fld id="{BA8AF9E7-E571-4AC4-9692-28E4472FB7BA}"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Knowledge is Power!</a:t>
            </a:r>
            <a:endParaRPr lang="en-US" dirty="0"/>
          </a:p>
        </p:txBody>
      </p:sp>
      <p:sp>
        <p:nvSpPr>
          <p:cNvPr id="3" name="Content Placeholder 2"/>
          <p:cNvSpPr>
            <a:spLocks noGrp="1"/>
          </p:cNvSpPr>
          <p:nvPr>
            <p:ph idx="1"/>
          </p:nvPr>
        </p:nvSpPr>
        <p:spPr/>
        <p:txBody>
          <a:bodyPr>
            <a:normAutofit lnSpcReduction="10000"/>
          </a:bodyPr>
          <a:lstStyle/>
          <a:p>
            <a:r>
              <a:rPr lang="en-US" sz="3600" dirty="0" smtClean="0"/>
              <a:t>Reflecting on the roadblocks that you have identified:</a:t>
            </a:r>
          </a:p>
          <a:p>
            <a:pPr lvl="1"/>
            <a:r>
              <a:rPr lang="en-US" dirty="0" smtClean="0"/>
              <a:t>What items do you have control over?</a:t>
            </a:r>
          </a:p>
          <a:p>
            <a:pPr lvl="1"/>
            <a:r>
              <a:rPr lang="en-US" dirty="0" smtClean="0"/>
              <a:t>What items are beyond your control?</a:t>
            </a:r>
          </a:p>
          <a:p>
            <a:pPr lvl="1"/>
            <a:r>
              <a:rPr lang="en-US" dirty="0" smtClean="0"/>
              <a:t>What causes you to feel overwhelmed or discouraged?</a:t>
            </a:r>
          </a:p>
          <a:p>
            <a:pPr lvl="1">
              <a:buNone/>
            </a:pPr>
            <a:endParaRPr lang="en-US" dirty="0" smtClean="0"/>
          </a:p>
          <a:p>
            <a:pPr lvl="1">
              <a:buNone/>
            </a:pPr>
            <a:r>
              <a:rPr lang="en-US" sz="2400" dirty="0" smtClean="0"/>
              <a:t>Please note your responses in the appropriate area</a:t>
            </a:r>
          </a:p>
          <a:p>
            <a:pPr lvl="1">
              <a:buNone/>
            </a:pPr>
            <a:r>
              <a:rPr lang="en-US" sz="2400" dirty="0" smtClean="0"/>
              <a:t>on your worksheet.</a:t>
            </a:r>
          </a:p>
        </p:txBody>
      </p:sp>
      <p:pic>
        <p:nvPicPr>
          <p:cNvPr id="2052" name="Picture 4" descr="C:\Documents and Settings\00002462\Local Settings\Temporary Internet Files\Content.IE5\RTOM57HM\MP900426560[1].jpg"/>
          <p:cNvPicPr>
            <a:picLocks noChangeAspect="1" noChangeArrowheads="1"/>
          </p:cNvPicPr>
          <p:nvPr/>
        </p:nvPicPr>
        <p:blipFill>
          <a:blip r:embed="rId2" cstate="print"/>
          <a:srcRect/>
          <a:stretch>
            <a:fillRect/>
          </a:stretch>
        </p:blipFill>
        <p:spPr bwMode="auto">
          <a:xfrm>
            <a:off x="5029200" y="7620000"/>
            <a:ext cx="1981200" cy="1981200"/>
          </a:xfrm>
          <a:prstGeom prst="rect">
            <a:avLst/>
          </a:prstGeom>
          <a:noFill/>
        </p:spPr>
      </p:pic>
      <p:pic>
        <p:nvPicPr>
          <p:cNvPr id="2054" name="Picture 6" descr="C:\Documents and Settings\00002462\Local Settings\Temporary Internet Files\Content.IE5\RTOM57HM\MP900448669[1].jpg"/>
          <p:cNvPicPr>
            <a:picLocks noChangeAspect="1" noChangeArrowheads="1"/>
          </p:cNvPicPr>
          <p:nvPr/>
        </p:nvPicPr>
        <p:blipFill>
          <a:blip r:embed="rId3" cstate="print"/>
          <a:srcRect/>
          <a:stretch>
            <a:fillRect/>
          </a:stretch>
        </p:blipFill>
        <p:spPr bwMode="auto">
          <a:xfrm>
            <a:off x="7491474" y="4114801"/>
            <a:ext cx="1419887" cy="2133600"/>
          </a:xfrm>
          <a:prstGeom prst="rect">
            <a:avLst/>
          </a:prstGeom>
          <a:noFill/>
        </p:spPr>
      </p:pic>
      <p:sp>
        <p:nvSpPr>
          <p:cNvPr id="9" name="Rectangle 8"/>
          <p:cNvSpPr/>
          <p:nvPr/>
        </p:nvSpPr>
        <p:spPr>
          <a:xfrm>
            <a:off x="685800" y="2590800"/>
            <a:ext cx="6553200" cy="1828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p:txBody>
          <a:bodyPr/>
          <a:lstStyle/>
          <a:p>
            <a:fld id="{BA8AF9E7-E571-4AC4-9692-28E4472FB7BA}" type="slidenum">
              <a:rPr lang="en-US" smtClean="0"/>
              <a:pPr/>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3000"/>
                            </p:stCondLst>
                            <p:childTnLst>
                              <p:par>
                                <p:cTn id="10" presetID="2" presetClass="entr" presetSubtype="4" fill="hold"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3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6000"/>
                            </p:stCondLst>
                            <p:childTnLst>
                              <p:par>
                                <p:cTn id="15" presetID="2" presetClass="entr" presetSubtype="4" fill="hold" nodeType="after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3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3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Academic Habits:</a:t>
            </a:r>
            <a:endParaRPr lang="en-US" dirty="0"/>
          </a:p>
        </p:txBody>
      </p:sp>
      <p:sp>
        <p:nvSpPr>
          <p:cNvPr id="4" name="Content Placeholder 3"/>
          <p:cNvSpPr>
            <a:spLocks noGrp="1"/>
          </p:cNvSpPr>
          <p:nvPr>
            <p:ph idx="1"/>
          </p:nvPr>
        </p:nvSpPr>
        <p:spPr>
          <a:ln>
            <a:solidFill>
              <a:srgbClr val="C00000"/>
            </a:solidFill>
          </a:ln>
        </p:spPr>
        <p:txBody>
          <a:bodyPr>
            <a:normAutofit fontScale="92500" lnSpcReduction="20000"/>
          </a:bodyPr>
          <a:lstStyle/>
          <a:p>
            <a:r>
              <a:rPr lang="en-US" dirty="0" smtClean="0"/>
              <a:t>Successful students develop:</a:t>
            </a:r>
          </a:p>
          <a:p>
            <a:pPr lvl="1"/>
            <a:r>
              <a:rPr lang="en-US" dirty="0" smtClean="0"/>
              <a:t>Time Management Strategies</a:t>
            </a:r>
          </a:p>
          <a:p>
            <a:pPr lvl="1"/>
            <a:r>
              <a:rPr lang="en-US" dirty="0" smtClean="0"/>
              <a:t>Test Taking Skills</a:t>
            </a:r>
          </a:p>
          <a:p>
            <a:pPr lvl="1"/>
            <a:r>
              <a:rPr lang="en-US" dirty="0" smtClean="0"/>
              <a:t>Good Study Habits</a:t>
            </a:r>
          </a:p>
          <a:p>
            <a:endParaRPr lang="en-US" dirty="0" smtClean="0"/>
          </a:p>
          <a:p>
            <a:r>
              <a:rPr lang="en-US" dirty="0" smtClean="0"/>
              <a:t>Successful students utilize:</a:t>
            </a:r>
          </a:p>
          <a:p>
            <a:pPr lvl="1"/>
            <a:r>
              <a:rPr lang="en-US" dirty="0" smtClean="0"/>
              <a:t>Support Groups</a:t>
            </a:r>
          </a:p>
          <a:p>
            <a:pPr lvl="1"/>
            <a:r>
              <a:rPr lang="en-US" dirty="0" smtClean="0"/>
              <a:t>Use available Resources</a:t>
            </a:r>
          </a:p>
          <a:p>
            <a:pPr>
              <a:buNone/>
            </a:pPr>
            <a:endParaRPr lang="en-US" dirty="0" smtClean="0"/>
          </a:p>
          <a:p>
            <a:pPr>
              <a:buNone/>
            </a:pPr>
            <a:r>
              <a:rPr lang="en-US" sz="2000" dirty="0" smtClean="0"/>
              <a:t>Please take a moment and complete the categories on the worksheet in these areas.</a:t>
            </a:r>
            <a:endParaRPr lang="en-US" sz="2000" dirty="0"/>
          </a:p>
        </p:txBody>
      </p:sp>
      <p:pic>
        <p:nvPicPr>
          <p:cNvPr id="1026" name="Picture 2" descr="C:\Documents and Settings\00002462\Local Settings\Temporary Internet Files\Content.IE5\NYA8Y1VP\MP900427825[1].jpg"/>
          <p:cNvPicPr>
            <a:picLocks noChangeAspect="1" noChangeArrowheads="1"/>
          </p:cNvPicPr>
          <p:nvPr/>
        </p:nvPicPr>
        <p:blipFill>
          <a:blip r:embed="rId2" cstate="print"/>
          <a:srcRect/>
          <a:stretch>
            <a:fillRect/>
          </a:stretch>
        </p:blipFill>
        <p:spPr bwMode="auto">
          <a:xfrm>
            <a:off x="6172200" y="1905000"/>
            <a:ext cx="2544961" cy="2286000"/>
          </a:xfrm>
          <a:prstGeom prst="rect">
            <a:avLst/>
          </a:prstGeom>
          <a:noFill/>
        </p:spPr>
      </p:pic>
      <p:sp>
        <p:nvSpPr>
          <p:cNvPr id="5" name="Slide Number Placeholder 4"/>
          <p:cNvSpPr>
            <a:spLocks noGrp="1"/>
          </p:cNvSpPr>
          <p:nvPr>
            <p:ph type="sldNum" sz="quarter" idx="12"/>
          </p:nvPr>
        </p:nvSpPr>
        <p:spPr/>
        <p:txBody>
          <a:bodyPr/>
          <a:lstStyle/>
          <a:p>
            <a:fld id="{BA8AF9E7-E571-4AC4-9692-28E4472FB7BA}" type="slidenum">
              <a:rPr lang="en-US" smtClean="0"/>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anim calcmode="lin" valueType="num">
                                      <p:cBhvr additive="base">
                                        <p:cTn id="3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4">
                                            <p:txEl>
                                              <p:pRg st="9" end="9"/>
                                            </p:txEl>
                                          </p:spTgt>
                                        </p:tgtEl>
                                        <p:attrNameLst>
                                          <p:attrName>style.visibility</p:attrName>
                                        </p:attrNameLst>
                                      </p:cBhvr>
                                      <p:to>
                                        <p:strVal val="visible"/>
                                      </p:to>
                                    </p:set>
                                    <p:animEffect transition="in" filter="dissolve">
                                      <p:cBhvr>
                                        <p:cTn id="37"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on Track: Success Strategies</a:t>
            </a:r>
            <a:endParaRPr lang="en-US" dirty="0"/>
          </a:p>
        </p:txBody>
      </p:sp>
      <p:sp>
        <p:nvSpPr>
          <p:cNvPr id="3" name="Content Placeholder 2"/>
          <p:cNvSpPr>
            <a:spLocks noGrp="1"/>
          </p:cNvSpPr>
          <p:nvPr>
            <p:ph idx="1"/>
          </p:nvPr>
        </p:nvSpPr>
        <p:spPr/>
        <p:txBody>
          <a:bodyPr>
            <a:normAutofit/>
          </a:bodyPr>
          <a:lstStyle/>
          <a:p>
            <a:r>
              <a:rPr lang="en-US" sz="4000" dirty="0" smtClean="0"/>
              <a:t>Thinking about:</a:t>
            </a:r>
          </a:p>
          <a:p>
            <a:pPr lvl="1"/>
            <a:r>
              <a:rPr lang="en-US" sz="3600" dirty="0" smtClean="0"/>
              <a:t>your strengths,</a:t>
            </a:r>
          </a:p>
          <a:p>
            <a:pPr lvl="1"/>
            <a:r>
              <a:rPr lang="en-US" sz="3600" dirty="0" smtClean="0"/>
              <a:t> roadblocks that you have encountered, </a:t>
            </a:r>
          </a:p>
          <a:p>
            <a:pPr lvl="1"/>
            <a:r>
              <a:rPr lang="en-US" sz="3600" dirty="0" smtClean="0"/>
              <a:t>what is in your power to control;</a:t>
            </a:r>
          </a:p>
          <a:p>
            <a:pPr lvl="1">
              <a:buNone/>
            </a:pPr>
            <a:r>
              <a:rPr lang="en-US" sz="3600" dirty="0" smtClean="0"/>
              <a:t>complete the checklist on the last page of the worksheet. </a:t>
            </a:r>
          </a:p>
        </p:txBody>
      </p:sp>
      <p:sp>
        <p:nvSpPr>
          <p:cNvPr id="4" name="Slide Number Placeholder 3"/>
          <p:cNvSpPr>
            <a:spLocks noGrp="1"/>
          </p:cNvSpPr>
          <p:nvPr>
            <p:ph type="sldNum" sz="quarter" idx="12"/>
          </p:nvPr>
        </p:nvSpPr>
        <p:spPr/>
        <p:txBody>
          <a:bodyPr/>
          <a:lstStyle/>
          <a:p>
            <a:fld id="{BA8AF9E7-E571-4AC4-9692-28E4472FB7BA}"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Back on Track:  academic Standing</a:t>
            </a:r>
            <a:endParaRPr lang="en-US" dirty="0"/>
          </a:p>
        </p:txBody>
      </p:sp>
      <p:sp>
        <p:nvSpPr>
          <p:cNvPr id="4" name="Content Placeholder 3"/>
          <p:cNvSpPr>
            <a:spLocks noGrp="1"/>
          </p:cNvSpPr>
          <p:nvPr>
            <p:ph idx="1"/>
          </p:nvPr>
        </p:nvSpPr>
        <p:spPr/>
        <p:txBody>
          <a:bodyPr>
            <a:normAutofit fontScale="92500" lnSpcReduction="10000"/>
          </a:bodyPr>
          <a:lstStyle/>
          <a:p>
            <a:r>
              <a:rPr lang="en-US" dirty="0" smtClean="0"/>
              <a:t>Now that you have reflected on key factors for ensuring academic success, take a moment to calculate the “hard” numbers that you will need to achieve to get to good standing. </a:t>
            </a:r>
          </a:p>
          <a:p>
            <a:r>
              <a:rPr lang="en-US" dirty="0" smtClean="0"/>
              <a:t>A neat tool to help you determine what grades you need to achieve is an online GPA calculator. You can use the one on the resource list on the Academic Success Website. </a:t>
            </a:r>
            <a:r>
              <a:rPr lang="en-US" dirty="0" smtClean="0">
                <a:hlinkClick r:id="rId2"/>
              </a:rPr>
              <a:t>http://www.back2college.com/raisegpa.htm</a:t>
            </a:r>
            <a:endParaRPr lang="en-US" dirty="0" smtClean="0"/>
          </a:p>
          <a:p>
            <a:r>
              <a:rPr lang="en-US" dirty="0" smtClean="0"/>
              <a:t>Now complete the final section of your worksheet.</a:t>
            </a:r>
          </a:p>
          <a:p>
            <a:endParaRPr lang="en-US" dirty="0"/>
          </a:p>
        </p:txBody>
      </p:sp>
      <p:pic>
        <p:nvPicPr>
          <p:cNvPr id="8196" name="Picture 4" descr="C:\Documents and Settings\00002462\Local Settings\Temporary Internet Files\Content.IE5\FZRL9A7G\MP900305812[1].jpg"/>
          <p:cNvPicPr>
            <a:picLocks noChangeAspect="1" noChangeArrowheads="1"/>
          </p:cNvPicPr>
          <p:nvPr/>
        </p:nvPicPr>
        <p:blipFill>
          <a:blip r:embed="rId3" cstate="print"/>
          <a:srcRect/>
          <a:stretch>
            <a:fillRect/>
          </a:stretch>
        </p:blipFill>
        <p:spPr bwMode="auto">
          <a:xfrm>
            <a:off x="7924800" y="4191000"/>
            <a:ext cx="990600" cy="924560"/>
          </a:xfrm>
          <a:prstGeom prst="rect">
            <a:avLst/>
          </a:prstGeom>
          <a:noFill/>
        </p:spPr>
      </p:pic>
      <p:sp>
        <p:nvSpPr>
          <p:cNvPr id="5" name="Slide Number Placeholder 4"/>
          <p:cNvSpPr>
            <a:spLocks noGrp="1"/>
          </p:cNvSpPr>
          <p:nvPr>
            <p:ph type="sldNum" sz="quarter" idx="12"/>
          </p:nvPr>
        </p:nvSpPr>
        <p:spPr/>
        <p:txBody>
          <a:bodyPr/>
          <a:lstStyle/>
          <a:p>
            <a:fld id="{BA8AF9E7-E571-4AC4-9692-28E4472FB7BA}"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NEXT steps:</a:t>
            </a:r>
            <a:endParaRPr lang="en-US" dirty="0"/>
          </a:p>
        </p:txBody>
      </p:sp>
      <p:sp>
        <p:nvSpPr>
          <p:cNvPr id="6" name="Content Placeholder 5"/>
          <p:cNvSpPr>
            <a:spLocks noGrp="1"/>
          </p:cNvSpPr>
          <p:nvPr>
            <p:ph idx="1"/>
          </p:nvPr>
        </p:nvSpPr>
        <p:spPr>
          <a:xfrm>
            <a:off x="304800" y="1554162"/>
            <a:ext cx="8686800" cy="4770438"/>
          </a:xfrm>
        </p:spPr>
        <p:txBody>
          <a:bodyPr>
            <a:normAutofit/>
          </a:bodyPr>
          <a:lstStyle/>
          <a:p>
            <a:pPr>
              <a:buNone/>
            </a:pPr>
            <a:endParaRPr lang="en-US" dirty="0" smtClean="0"/>
          </a:p>
          <a:p>
            <a:pPr>
              <a:buNone/>
            </a:pPr>
            <a:endParaRPr lang="en-US" dirty="0" smtClean="0"/>
          </a:p>
        </p:txBody>
      </p:sp>
      <p:sp>
        <p:nvSpPr>
          <p:cNvPr id="16" name="Text Placeholder 15"/>
          <p:cNvSpPr>
            <a:spLocks noGrp="1"/>
          </p:cNvSpPr>
          <p:nvPr>
            <p:ph type="body" idx="4294967295"/>
          </p:nvPr>
        </p:nvSpPr>
        <p:spPr>
          <a:xfrm>
            <a:off x="0" y="1447800"/>
            <a:ext cx="4038600" cy="5029200"/>
          </a:xfrm>
        </p:spPr>
        <p:txBody>
          <a:bodyPr>
            <a:normAutofit fontScale="92500" lnSpcReduction="20000"/>
          </a:bodyPr>
          <a:lstStyle/>
          <a:p>
            <a:r>
              <a:rPr lang="en-US" sz="2600" dirty="0" smtClean="0"/>
              <a:t>Call the Counseling and Advising Center to set up an appointment: 860-383-5217                  </a:t>
            </a:r>
          </a:p>
          <a:p>
            <a:pPr>
              <a:buNone/>
            </a:pPr>
            <a:r>
              <a:rPr lang="en-US" sz="2600" dirty="0" smtClean="0"/>
              <a:t>                    OR</a:t>
            </a:r>
          </a:p>
          <a:p>
            <a:r>
              <a:rPr lang="en-US" sz="2600" dirty="0" smtClean="0"/>
              <a:t>Drop in at the Counseling and Advising Center Wednesday (until 6:30 p.m.) or Thursday (until 4:30 p.m.)</a:t>
            </a:r>
          </a:p>
          <a:p>
            <a:endParaRPr lang="en-US" sz="2600" dirty="0" smtClean="0"/>
          </a:p>
          <a:p>
            <a:r>
              <a:rPr lang="en-US" sz="2600" dirty="0" smtClean="0"/>
              <a:t>The </a:t>
            </a:r>
            <a:r>
              <a:rPr lang="en-US" sz="2600" b="1" dirty="0" smtClean="0"/>
              <a:t>Success Action Plan </a:t>
            </a:r>
            <a:r>
              <a:rPr lang="en-US" sz="2600" dirty="0" smtClean="0"/>
              <a:t>that you develop with your advisor will get you back on track.</a:t>
            </a:r>
          </a:p>
          <a:p>
            <a:endParaRPr lang="en-US" sz="2000" dirty="0" smtClean="0"/>
          </a:p>
          <a:p>
            <a:endParaRPr lang="en-US" sz="2000" dirty="0" smtClean="0"/>
          </a:p>
          <a:p>
            <a:endParaRPr lang="en-US" dirty="0" smtClean="0"/>
          </a:p>
          <a:p>
            <a:endParaRPr lang="en-US" dirty="0"/>
          </a:p>
        </p:txBody>
      </p:sp>
      <p:pic>
        <p:nvPicPr>
          <p:cNvPr id="15" name="Picture 14" descr="advis.jpg"/>
          <p:cNvPicPr>
            <a:picLocks noChangeAspect="1"/>
          </p:cNvPicPr>
          <p:nvPr/>
        </p:nvPicPr>
        <p:blipFill>
          <a:blip r:embed="rId2" cstate="print"/>
          <a:stretch>
            <a:fillRect/>
          </a:stretch>
        </p:blipFill>
        <p:spPr>
          <a:xfrm>
            <a:off x="4648200" y="2133600"/>
            <a:ext cx="3912973" cy="2895600"/>
          </a:xfrm>
          <a:prstGeom prst="rect">
            <a:avLst/>
          </a:prstGeom>
        </p:spPr>
      </p:pic>
      <p:sp>
        <p:nvSpPr>
          <p:cNvPr id="7" name="Slide Number Placeholder 6"/>
          <p:cNvSpPr>
            <a:spLocks noGrp="1"/>
          </p:cNvSpPr>
          <p:nvPr>
            <p:ph type="sldNum" sz="quarter" idx="12"/>
          </p:nvPr>
        </p:nvSpPr>
        <p:spPr/>
        <p:txBody>
          <a:bodyPr/>
          <a:lstStyle/>
          <a:p>
            <a:fld id="{BA8AF9E7-E571-4AC4-9692-28E4472FB7BA}"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1066800"/>
            <a:ext cx="4038600" cy="4449248"/>
          </a:xfrm>
        </p:spPr>
        <p:txBody>
          <a:bodyPr>
            <a:normAutofit/>
          </a:bodyPr>
          <a:lstStyle/>
          <a:p>
            <a:r>
              <a:rPr lang="en-US" dirty="0" smtClean="0"/>
              <a:t>Best of Luck from TRCC Counseling and Advising Center</a:t>
            </a:r>
            <a:endParaRPr lang="en-US" dirty="0"/>
          </a:p>
        </p:txBody>
      </p:sp>
      <p:pic>
        <p:nvPicPr>
          <p:cNvPr id="4101" name="Picture 5" descr="C:\Documents and Settings\00002462\Local Settings\Temporary Internet Files\Content.IE5\6LHMEZY3\MP900411749[1].jpg"/>
          <p:cNvPicPr>
            <a:picLocks noChangeAspect="1" noChangeArrowheads="1"/>
          </p:cNvPicPr>
          <p:nvPr/>
        </p:nvPicPr>
        <p:blipFill>
          <a:blip r:embed="rId2" cstate="print"/>
          <a:srcRect/>
          <a:stretch>
            <a:fillRect/>
          </a:stretch>
        </p:blipFill>
        <p:spPr bwMode="auto">
          <a:xfrm>
            <a:off x="4569768" y="0"/>
            <a:ext cx="4574232" cy="6858000"/>
          </a:xfrm>
          <a:prstGeom prst="rect">
            <a:avLst/>
          </a:prstGeom>
          <a:noFill/>
        </p:spPr>
      </p:pic>
      <p:sp>
        <p:nvSpPr>
          <p:cNvPr id="4" name="Slide Number Placeholder 3"/>
          <p:cNvSpPr>
            <a:spLocks noGrp="1"/>
          </p:cNvSpPr>
          <p:nvPr>
            <p:ph type="sldNum" sz="quarter" idx="12"/>
          </p:nvPr>
        </p:nvSpPr>
        <p:spPr/>
        <p:txBody>
          <a:bodyPr/>
          <a:lstStyle/>
          <a:p>
            <a:fld id="{BA8AF9E7-E571-4AC4-9692-28E4472FB7BA}" type="slidenum">
              <a:rPr lang="en-US" smtClean="0"/>
              <a:pPr/>
              <a:t>16</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Academic Success Workshop</a:t>
            </a:r>
            <a:endParaRPr lang="en-US" dirty="0"/>
          </a:p>
        </p:txBody>
      </p:sp>
      <p:sp>
        <p:nvSpPr>
          <p:cNvPr id="3" name="Content Placeholder 2"/>
          <p:cNvSpPr>
            <a:spLocks noGrp="1"/>
          </p:cNvSpPr>
          <p:nvPr>
            <p:ph idx="1"/>
          </p:nvPr>
        </p:nvSpPr>
        <p:spPr/>
        <p:txBody>
          <a:bodyPr/>
          <a:lstStyle/>
          <a:p>
            <a:r>
              <a:rPr lang="en-US" dirty="0" smtClean="0"/>
              <a:t>Welcome to our online workshop on Academic Success. This workshop is designed to assist students who are on academic warning or probation to get back on track with their academic journey.</a:t>
            </a:r>
            <a:endParaRPr lang="en-US" dirty="0"/>
          </a:p>
        </p:txBody>
      </p:sp>
      <p:sp>
        <p:nvSpPr>
          <p:cNvPr id="4" name="Slide Number Placeholder 3"/>
          <p:cNvSpPr>
            <a:spLocks noGrp="1"/>
          </p:cNvSpPr>
          <p:nvPr>
            <p:ph type="sldNum" sz="quarter" idx="12"/>
          </p:nvPr>
        </p:nvSpPr>
        <p:spPr/>
        <p:txBody>
          <a:bodyPr/>
          <a:lstStyle/>
          <a:p>
            <a:fld id="{BA8AF9E7-E571-4AC4-9692-28E4472FB7BA}"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Striving for success</a:t>
            </a:r>
            <a:endParaRPr lang="en-US" dirty="0"/>
          </a:p>
        </p:txBody>
      </p:sp>
      <p:sp>
        <p:nvSpPr>
          <p:cNvPr id="3" name="Content Placeholder 2"/>
          <p:cNvSpPr>
            <a:spLocks noGrp="1"/>
          </p:cNvSpPr>
          <p:nvPr>
            <p:ph idx="1"/>
          </p:nvPr>
        </p:nvSpPr>
        <p:spPr>
          <a:xfrm>
            <a:off x="457200" y="1600200"/>
            <a:ext cx="8686800" cy="4525963"/>
          </a:xfrm>
        </p:spPr>
        <p:txBody>
          <a:bodyPr>
            <a:normAutofit lnSpcReduction="10000"/>
          </a:bodyPr>
          <a:lstStyle/>
          <a:p>
            <a:r>
              <a:rPr lang="en-US" dirty="0" smtClean="0"/>
              <a:t>We recognize that:</a:t>
            </a:r>
          </a:p>
          <a:p>
            <a:pPr lvl="1"/>
            <a:r>
              <a:rPr lang="en-US" dirty="0" smtClean="0"/>
              <a:t>every student intends to achieve their goals when they enter the college environment.</a:t>
            </a:r>
          </a:p>
          <a:p>
            <a:pPr lvl="1"/>
            <a:r>
              <a:rPr lang="en-US" dirty="0" smtClean="0"/>
              <a:t>Unexpected roadblocks often impede success. </a:t>
            </a:r>
          </a:p>
          <a:p>
            <a:r>
              <a:rPr lang="en-US" dirty="0" smtClean="0"/>
              <a:t>The goal of this workshop is to help:</a:t>
            </a:r>
          </a:p>
          <a:p>
            <a:pPr lvl="1"/>
            <a:r>
              <a:rPr lang="en-US" dirty="0" smtClean="0"/>
              <a:t>Identify your strengths</a:t>
            </a:r>
          </a:p>
          <a:p>
            <a:pPr lvl="1"/>
            <a:r>
              <a:rPr lang="en-US" dirty="0" smtClean="0"/>
              <a:t>Identify barriers </a:t>
            </a:r>
          </a:p>
          <a:p>
            <a:pPr lvl="1"/>
            <a:r>
              <a:rPr lang="en-US" dirty="0" smtClean="0"/>
              <a:t>Prepare you to meet with a Counseling Center advisor and develop a success action plan.</a:t>
            </a:r>
            <a:endParaRPr lang="en-US" dirty="0"/>
          </a:p>
        </p:txBody>
      </p:sp>
      <p:pic>
        <p:nvPicPr>
          <p:cNvPr id="9218" name="Picture 2" descr="C:\Documents and Settings\00002462\Local Settings\Temporary Internet Files\Content.IE5\NYA8Y1VP\MP900309474[1].jpg"/>
          <p:cNvPicPr>
            <a:picLocks noChangeAspect="1" noChangeArrowheads="1"/>
          </p:cNvPicPr>
          <p:nvPr/>
        </p:nvPicPr>
        <p:blipFill>
          <a:blip r:embed="rId2" cstate="print"/>
          <a:srcRect/>
          <a:stretch>
            <a:fillRect/>
          </a:stretch>
        </p:blipFill>
        <p:spPr bwMode="auto">
          <a:xfrm>
            <a:off x="7391400" y="457200"/>
            <a:ext cx="990600" cy="1482195"/>
          </a:xfrm>
          <a:prstGeom prst="rect">
            <a:avLst/>
          </a:prstGeom>
          <a:noFill/>
        </p:spPr>
      </p:pic>
      <p:sp>
        <p:nvSpPr>
          <p:cNvPr id="5" name="Slide Number Placeholder 4"/>
          <p:cNvSpPr>
            <a:spLocks noGrp="1"/>
          </p:cNvSpPr>
          <p:nvPr>
            <p:ph type="sldNum" sz="quarter" idx="12"/>
          </p:nvPr>
        </p:nvSpPr>
        <p:spPr/>
        <p:txBody>
          <a:bodyPr/>
          <a:lstStyle/>
          <a:p>
            <a:fld id="{BA8AF9E7-E571-4AC4-9692-28E4472FB7BA}" type="slidenum">
              <a:rPr lang="en-US" smtClean="0"/>
              <a:pPr/>
              <a:t>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20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Knowledge is Power:</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Being a successful student means:</a:t>
            </a:r>
          </a:p>
          <a:p>
            <a:r>
              <a:rPr lang="en-US" dirty="0" smtClean="0"/>
              <a:t>Having a sense of what it is that you seek to accomplish through your college education;</a:t>
            </a:r>
          </a:p>
          <a:p>
            <a:r>
              <a:rPr lang="en-US" dirty="0" smtClean="0"/>
              <a:t>having defined career goals;</a:t>
            </a:r>
          </a:p>
          <a:p>
            <a:r>
              <a:rPr lang="en-US" dirty="0" smtClean="0"/>
              <a:t>knowing what motivates you;</a:t>
            </a:r>
          </a:p>
          <a:p>
            <a:r>
              <a:rPr lang="en-US" dirty="0" smtClean="0"/>
              <a:t>knowing your strengths, and </a:t>
            </a:r>
          </a:p>
          <a:p>
            <a:r>
              <a:rPr lang="en-US" dirty="0" smtClean="0"/>
              <a:t>understanding how external factors can impact your academic achievement.</a:t>
            </a:r>
          </a:p>
          <a:p>
            <a:pPr>
              <a:buNone/>
            </a:pPr>
            <a:r>
              <a:rPr lang="en-US" dirty="0" smtClean="0"/>
              <a:t>.</a:t>
            </a:r>
            <a:endParaRPr lang="en-US" dirty="0"/>
          </a:p>
        </p:txBody>
      </p:sp>
      <p:sp>
        <p:nvSpPr>
          <p:cNvPr id="4" name="Slide Number Placeholder 3"/>
          <p:cNvSpPr>
            <a:spLocks noGrp="1"/>
          </p:cNvSpPr>
          <p:nvPr>
            <p:ph type="sldNum" sz="quarter" idx="12"/>
          </p:nvPr>
        </p:nvSpPr>
        <p:spPr/>
        <p:txBody>
          <a:bodyPr/>
          <a:lstStyle/>
          <a:p>
            <a:fld id="{BA8AF9E7-E571-4AC4-9692-28E4472FB7BA}"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normAutofit fontScale="70000" lnSpcReduction="20000"/>
          </a:bodyPr>
          <a:lstStyle/>
          <a:p>
            <a:r>
              <a:rPr lang="en-US" sz="3400" dirty="0" smtClean="0"/>
              <a:t>Let’s consider what brought you to the college in the first place: </a:t>
            </a:r>
          </a:p>
          <a:p>
            <a:pPr marL="914400" lvl="1" indent="-514350">
              <a:buFont typeface="Wingdings" pitchFamily="2" charset="2"/>
              <a:buChar char="q"/>
            </a:pPr>
            <a:r>
              <a:rPr lang="en-US" dirty="0" smtClean="0"/>
              <a:t>Why did you choose to go to college?</a:t>
            </a:r>
          </a:p>
          <a:p>
            <a:pPr marL="914400" lvl="1" indent="-514350">
              <a:buFont typeface="Wingdings" pitchFamily="2" charset="2"/>
              <a:buChar char="q"/>
            </a:pPr>
            <a:r>
              <a:rPr lang="en-US" dirty="0" smtClean="0"/>
              <a:t>Was TRCC your first choice?</a:t>
            </a:r>
          </a:p>
          <a:p>
            <a:pPr marL="914400" lvl="1" indent="-514350">
              <a:buFont typeface="Wingdings" pitchFamily="2" charset="2"/>
              <a:buChar char="q"/>
            </a:pPr>
            <a:r>
              <a:rPr lang="en-US" dirty="0" smtClean="0"/>
              <a:t>What are your academic goals? </a:t>
            </a:r>
          </a:p>
          <a:p>
            <a:pPr marL="914400" lvl="1" indent="-514350">
              <a:buFont typeface="Wingdings" pitchFamily="2" charset="2"/>
              <a:buChar char="q"/>
            </a:pPr>
            <a:r>
              <a:rPr lang="en-US" dirty="0" smtClean="0"/>
              <a:t>What are your career goals? </a:t>
            </a:r>
          </a:p>
          <a:p>
            <a:pPr marL="914400" lvl="1" indent="-514350">
              <a:buFont typeface="Wingdings" pitchFamily="2" charset="2"/>
              <a:buChar char="q"/>
            </a:pPr>
            <a:r>
              <a:rPr lang="en-US" dirty="0" smtClean="0"/>
              <a:t>What do you want to achieve?</a:t>
            </a:r>
          </a:p>
          <a:p>
            <a:pPr marL="914400" lvl="1" indent="-514350">
              <a:buFont typeface="Wingdings" pitchFamily="2" charset="2"/>
              <a:buChar char="q"/>
            </a:pPr>
            <a:r>
              <a:rPr lang="en-US" dirty="0" smtClean="0"/>
              <a:t>Do you think you are in the right degree program to achieve these goals?</a:t>
            </a:r>
          </a:p>
          <a:p>
            <a:pPr marL="914400" lvl="1" indent="-514350">
              <a:buFont typeface="Wingdings" pitchFamily="2" charset="2"/>
              <a:buChar char="q"/>
            </a:pPr>
            <a:r>
              <a:rPr lang="en-US" dirty="0" smtClean="0"/>
              <a:t>Undecided?  It’s okay! Discuss this with an advisor: we have resources.</a:t>
            </a:r>
          </a:p>
          <a:p>
            <a:pPr marL="914400" lvl="1" indent="-514350">
              <a:buFont typeface="Wingdings" pitchFamily="2" charset="2"/>
              <a:buChar char="q"/>
            </a:pPr>
            <a:endParaRPr lang="en-US" dirty="0" smtClean="0"/>
          </a:p>
          <a:p>
            <a:pPr marL="514350" indent="-514350"/>
            <a:r>
              <a:rPr lang="en-US" dirty="0" smtClean="0"/>
              <a:t>Reflecting on these questions can help you pinpoint your motivation and attitudes towards being at the college. These can impact your success. Please note your responses in the appropriate section of your Student Success Worksheet.</a:t>
            </a:r>
          </a:p>
        </p:txBody>
      </p:sp>
      <p:sp>
        <p:nvSpPr>
          <p:cNvPr id="4" name="Rectangle 3"/>
          <p:cNvSpPr/>
          <p:nvPr/>
        </p:nvSpPr>
        <p:spPr>
          <a:xfrm>
            <a:off x="381000" y="1524000"/>
            <a:ext cx="8534400" cy="2971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BA8AF9E7-E571-4AC4-9692-28E4472FB7BA}" type="slidenum">
              <a:rPr lang="en-US" smtClean="0"/>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36"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43"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44" dur="10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10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50"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51"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idea of changing one’s way of doing things to facilitate success can bring up feelings of anxiety and frustration. Thinking about you current situation, how </a:t>
            </a:r>
            <a:r>
              <a:rPr lang="en-US" b="1" dirty="0" smtClean="0"/>
              <a:t>ready </a:t>
            </a:r>
            <a:r>
              <a:rPr lang="en-US" dirty="0" smtClean="0"/>
              <a:t>do you feel to make changes).</a:t>
            </a:r>
          </a:p>
          <a:p>
            <a:endParaRPr lang="en-US" b="1" dirty="0" smtClean="0"/>
          </a:p>
          <a:p>
            <a:pPr>
              <a:buNone/>
            </a:pPr>
            <a:endParaRPr lang="en-US" sz="1200" b="1" dirty="0" smtClean="0"/>
          </a:p>
          <a:p>
            <a:pPr>
              <a:buNone/>
            </a:pPr>
            <a:r>
              <a:rPr lang="en-US" sz="1200" b="1" dirty="0" smtClean="0"/>
              <a:t>                    1                  2                    3                  4                   5                  6                  7                  8                9                      10</a:t>
            </a:r>
          </a:p>
          <a:p>
            <a:pPr>
              <a:buNone/>
            </a:pPr>
            <a:r>
              <a:rPr lang="en-US" sz="1200" b="1" dirty="0" smtClean="0"/>
              <a:t>              No, I am not                             I am starting to             I know I  need                   I have been planning                    I am ready to </a:t>
            </a:r>
          </a:p>
          <a:p>
            <a:pPr>
              <a:buNone/>
            </a:pPr>
            <a:r>
              <a:rPr lang="en-US" sz="1200" b="1" dirty="0" smtClean="0"/>
              <a:t>               ready  and/o r                        think about it.               to do something                how I will make some                    do it today</a:t>
            </a:r>
          </a:p>
          <a:p>
            <a:pPr>
              <a:buNone/>
            </a:pPr>
            <a:r>
              <a:rPr lang="en-US" sz="1200" b="1" dirty="0" smtClean="0"/>
              <a:t>               not feel that                                                                  different.                            changes</a:t>
            </a:r>
          </a:p>
          <a:p>
            <a:pPr>
              <a:buNone/>
            </a:pPr>
            <a:r>
              <a:rPr lang="en-US" sz="1200" b="1" dirty="0" smtClean="0"/>
              <a:t>               I need to  change</a:t>
            </a:r>
          </a:p>
          <a:p>
            <a:pPr>
              <a:buNone/>
            </a:pPr>
            <a:r>
              <a:rPr lang="en-US" sz="1200" b="1" dirty="0" smtClean="0"/>
              <a:t>               anything.</a:t>
            </a:r>
          </a:p>
          <a:p>
            <a:pPr>
              <a:buNone/>
            </a:pPr>
            <a:r>
              <a:rPr lang="en-US" sz="1200" b="1" dirty="0" smtClean="0"/>
              <a:t>             </a:t>
            </a:r>
          </a:p>
          <a:p>
            <a:pPr>
              <a:buNone/>
            </a:pPr>
            <a:r>
              <a:rPr lang="en-US" dirty="0" smtClean="0"/>
              <a:t>  </a:t>
            </a:r>
            <a:r>
              <a:rPr lang="en-US" sz="2600" dirty="0" smtClean="0"/>
              <a:t>Enter the number of your readiness level on your worksheet.</a:t>
            </a:r>
          </a:p>
          <a:p>
            <a:pPr>
              <a:buNone/>
            </a:pPr>
            <a:endParaRPr lang="en-US" dirty="0"/>
          </a:p>
        </p:txBody>
      </p:sp>
      <p:cxnSp>
        <p:nvCxnSpPr>
          <p:cNvPr id="5" name="Straight Arrow Connector 4"/>
          <p:cNvCxnSpPr/>
          <p:nvPr/>
        </p:nvCxnSpPr>
        <p:spPr>
          <a:xfrm>
            <a:off x="1905000" y="3733800"/>
            <a:ext cx="5257800" cy="0"/>
          </a:xfrm>
          <a:prstGeom prst="straightConnector1">
            <a:avLst/>
          </a:prstGeom>
          <a:ln w="76200">
            <a:solidFill>
              <a:schemeClr val="tx1"/>
            </a:solidFill>
            <a:headEnd type="arrow"/>
            <a:tailEnd type="arrow"/>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12"/>
          </p:nvPr>
        </p:nvSpPr>
        <p:spPr/>
        <p:txBody>
          <a:bodyPr/>
          <a:lstStyle/>
          <a:p>
            <a:fld id="{BA8AF9E7-E571-4AC4-9692-28E4472FB7BA}" type="slidenum">
              <a:rPr lang="en-US" smtClean="0"/>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Reflecting on Your Strengths:</a:t>
            </a:r>
            <a:endParaRPr lang="en-US" dirty="0"/>
          </a:p>
        </p:txBody>
      </p:sp>
      <p:sp>
        <p:nvSpPr>
          <p:cNvPr id="3" name="Content Placeholder 2"/>
          <p:cNvSpPr>
            <a:spLocks noGrp="1"/>
          </p:cNvSpPr>
          <p:nvPr>
            <p:ph idx="1"/>
          </p:nvPr>
        </p:nvSpPr>
        <p:spPr>
          <a:xfrm>
            <a:off x="304800" y="2057400"/>
            <a:ext cx="8534400" cy="4022725"/>
          </a:xfrm>
        </p:spPr>
        <p:txBody>
          <a:bodyPr>
            <a:normAutofit/>
          </a:bodyPr>
          <a:lstStyle/>
          <a:p>
            <a:pPr>
              <a:buNone/>
            </a:pPr>
            <a:r>
              <a:rPr lang="en-US" dirty="0" smtClean="0"/>
              <a:t>The strengths and skills that you already have are the foundation for your success. Take a moment to consider the following:</a:t>
            </a:r>
          </a:p>
          <a:p>
            <a:pPr lvl="1"/>
            <a:r>
              <a:rPr lang="en-US" dirty="0" smtClean="0"/>
              <a:t>What are you really good at?</a:t>
            </a:r>
          </a:p>
          <a:p>
            <a:pPr lvl="1"/>
            <a:r>
              <a:rPr lang="en-US" dirty="0" smtClean="0"/>
              <a:t>What positive things do others say about you?</a:t>
            </a:r>
          </a:p>
          <a:p>
            <a:pPr lvl="1"/>
            <a:r>
              <a:rPr lang="en-US" dirty="0" smtClean="0"/>
              <a:t>Think of a past achievement, can you identify what key steps you took to be successful?</a:t>
            </a:r>
          </a:p>
          <a:p>
            <a:pPr lvl="1"/>
            <a:endParaRPr lang="en-US" dirty="0" smtClean="0"/>
          </a:p>
        </p:txBody>
      </p:sp>
      <p:pic>
        <p:nvPicPr>
          <p:cNvPr id="5" name="j0214098.wav">
            <a:hlinkClick r:id="" action="ppaction://media"/>
          </p:cNvPr>
          <p:cNvPicPr>
            <a:picLocks noRot="1" noChangeAspect="1"/>
          </p:cNvPicPr>
          <p:nvPr>
            <a:wavAudioFile r:embed="rId1" name="j0214098.wav"/>
          </p:nvPr>
        </p:nvPicPr>
        <p:blipFill>
          <a:blip r:embed="rId3" cstate="print"/>
          <a:stretch>
            <a:fillRect/>
          </a:stretch>
        </p:blipFill>
        <p:spPr>
          <a:xfrm>
            <a:off x="7239000" y="5791200"/>
            <a:ext cx="304800" cy="304800"/>
          </a:xfrm>
          <a:prstGeom prst="rect">
            <a:avLst/>
          </a:prstGeom>
        </p:spPr>
      </p:pic>
      <p:pic>
        <p:nvPicPr>
          <p:cNvPr id="7171" name="Picture 3" descr="C:\Documents and Settings\00002462\Local Settings\Temporary Internet Files\Content.IE5\FZRL9A7G\MC900439608[1].png"/>
          <p:cNvPicPr>
            <a:picLocks noChangeAspect="1" noChangeArrowheads="1"/>
          </p:cNvPicPr>
          <p:nvPr/>
        </p:nvPicPr>
        <p:blipFill>
          <a:blip r:embed="rId4" cstate="print"/>
          <a:srcRect/>
          <a:stretch>
            <a:fillRect/>
          </a:stretch>
        </p:blipFill>
        <p:spPr bwMode="auto">
          <a:xfrm>
            <a:off x="6705600" y="5160727"/>
            <a:ext cx="1295400" cy="1697273"/>
          </a:xfrm>
          <a:prstGeom prst="rect">
            <a:avLst/>
          </a:prstGeom>
          <a:noFill/>
        </p:spPr>
      </p:pic>
      <p:sp>
        <p:nvSpPr>
          <p:cNvPr id="6" name="Slide Number Placeholder 5"/>
          <p:cNvSpPr>
            <a:spLocks noGrp="1"/>
          </p:cNvSpPr>
          <p:nvPr>
            <p:ph type="sldNum" sz="quarter" idx="12"/>
          </p:nvPr>
        </p:nvSpPr>
        <p:spPr/>
        <p:txBody>
          <a:bodyPr/>
          <a:lstStyle/>
          <a:p>
            <a:fld id="{BA8AF9E7-E571-4AC4-9692-28E4472FB7BA}" type="slidenum">
              <a:rPr lang="en-US" smtClean="0"/>
              <a:pPr/>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4745"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on Strengths:</a:t>
            </a:r>
            <a:endParaRPr lang="en-US" dirty="0"/>
          </a:p>
        </p:txBody>
      </p:sp>
      <p:sp>
        <p:nvSpPr>
          <p:cNvPr id="3" name="Content Placeholder 2"/>
          <p:cNvSpPr>
            <a:spLocks noGrp="1"/>
          </p:cNvSpPr>
          <p:nvPr>
            <p:ph idx="1"/>
          </p:nvPr>
        </p:nvSpPr>
        <p:spPr/>
        <p:txBody>
          <a:bodyPr>
            <a:normAutofit lnSpcReduction="10000"/>
          </a:bodyPr>
          <a:lstStyle/>
          <a:p>
            <a:pPr marL="342900" lvl="1" indent="-342900">
              <a:buNone/>
            </a:pPr>
            <a:endParaRPr lang="en-US" sz="2400" dirty="0" smtClean="0"/>
          </a:p>
          <a:p>
            <a:pPr marL="342900" lvl="1" indent="-342900">
              <a:buNone/>
            </a:pPr>
            <a:endParaRPr lang="en-US" sz="2400" dirty="0" smtClean="0"/>
          </a:p>
          <a:p>
            <a:pPr marL="342900" lvl="1" indent="-342900">
              <a:buNone/>
            </a:pPr>
            <a:r>
              <a:rPr lang="en-US" sz="3200" dirty="0" smtClean="0"/>
              <a:t>Please note your responses                                       in the appropriate area on                                        the worksheet.</a:t>
            </a:r>
          </a:p>
          <a:p>
            <a:pPr marL="342900" lvl="1" indent="-342900">
              <a:buNone/>
            </a:pPr>
            <a:endParaRPr lang="en-US" sz="3200" dirty="0" smtClean="0"/>
          </a:p>
          <a:p>
            <a:pPr marL="342900" lvl="1" indent="-342900">
              <a:buNone/>
            </a:pPr>
            <a:r>
              <a:rPr lang="en-US" sz="3200" dirty="0" smtClean="0"/>
              <a:t>In your meeting with an advisor we will discuss how to apply these strengths to your academic journey.</a:t>
            </a:r>
          </a:p>
          <a:p>
            <a:pPr>
              <a:buNone/>
            </a:pPr>
            <a:endParaRPr lang="en-US" dirty="0"/>
          </a:p>
        </p:txBody>
      </p:sp>
      <p:pic>
        <p:nvPicPr>
          <p:cNvPr id="6153" name="Picture 9" descr="C:\Documents and Settings\00002462\Local Settings\Temporary Internet Files\Content.IE5\FZRL9A7G\MC900070881[1].wmf"/>
          <p:cNvPicPr>
            <a:picLocks noChangeAspect="1" noChangeArrowheads="1"/>
          </p:cNvPicPr>
          <p:nvPr/>
        </p:nvPicPr>
        <p:blipFill>
          <a:blip r:embed="rId2" cstate="print"/>
          <a:srcRect/>
          <a:stretch>
            <a:fillRect/>
          </a:stretch>
        </p:blipFill>
        <p:spPr bwMode="auto">
          <a:xfrm>
            <a:off x="5943600" y="1905000"/>
            <a:ext cx="2785450" cy="2405204"/>
          </a:xfrm>
          <a:prstGeom prst="rect">
            <a:avLst/>
          </a:prstGeom>
          <a:noFill/>
        </p:spPr>
      </p:pic>
      <p:sp>
        <p:nvSpPr>
          <p:cNvPr id="5" name="Slide Number Placeholder 4"/>
          <p:cNvSpPr>
            <a:spLocks noGrp="1"/>
          </p:cNvSpPr>
          <p:nvPr>
            <p:ph type="sldNum" sz="quarter" idx="12"/>
          </p:nvPr>
        </p:nvSpPr>
        <p:spPr/>
        <p:txBody>
          <a:bodyPr/>
          <a:lstStyle/>
          <a:p>
            <a:fld id="{BA8AF9E7-E571-4AC4-9692-28E4472FB7BA}"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Roadblocks to overcome:</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Despite one’s best intentions many events and issues can derail a student from achieving their academic goals.</a:t>
            </a:r>
          </a:p>
          <a:p>
            <a:pPr>
              <a:buNone/>
            </a:pPr>
            <a:r>
              <a:rPr lang="en-US" dirty="0" smtClean="0"/>
              <a:t>Understanding what factors have led to your current situation is key to getting back on track and in control of your educational journey.</a:t>
            </a:r>
          </a:p>
          <a:p>
            <a:pPr>
              <a:buNone/>
            </a:pPr>
            <a:r>
              <a:rPr lang="en-US" dirty="0" smtClean="0"/>
              <a:t>Using your worksheet as a guide you can pinpoint some of the specific factors that have led to your situation. </a:t>
            </a:r>
          </a:p>
          <a:p>
            <a:pPr>
              <a:buNone/>
            </a:pPr>
            <a:r>
              <a:rPr lang="en-US" dirty="0" smtClean="0"/>
              <a:t>The worksheet breaks down common obstacles               into categories. Take a moment and complete              the checklist.</a:t>
            </a:r>
            <a:endParaRPr lang="en-US" dirty="0"/>
          </a:p>
        </p:txBody>
      </p:sp>
      <p:pic>
        <p:nvPicPr>
          <p:cNvPr id="5122" name="Picture 2" descr="C:\Documents and Settings\00002462\Local Settings\Temporary Internet Files\Content.IE5\FZRL9A7G\MP900422389[1].jpg"/>
          <p:cNvPicPr>
            <a:picLocks noChangeAspect="1" noChangeArrowheads="1"/>
          </p:cNvPicPr>
          <p:nvPr/>
        </p:nvPicPr>
        <p:blipFill>
          <a:blip r:embed="rId2" cstate="print"/>
          <a:srcRect/>
          <a:stretch>
            <a:fillRect/>
          </a:stretch>
        </p:blipFill>
        <p:spPr bwMode="auto">
          <a:xfrm>
            <a:off x="7543800" y="4419600"/>
            <a:ext cx="1281782" cy="1905000"/>
          </a:xfrm>
          <a:prstGeom prst="rect">
            <a:avLst/>
          </a:prstGeom>
          <a:noFill/>
        </p:spPr>
      </p:pic>
      <p:sp>
        <p:nvSpPr>
          <p:cNvPr id="5" name="Slide Number Placeholder 4"/>
          <p:cNvSpPr>
            <a:spLocks noGrp="1"/>
          </p:cNvSpPr>
          <p:nvPr>
            <p:ph type="sldNum" sz="quarter" idx="12"/>
          </p:nvPr>
        </p:nvSpPr>
        <p:spPr/>
        <p:txBody>
          <a:bodyPr/>
          <a:lstStyle/>
          <a:p>
            <a:fld id="{BA8AF9E7-E571-4AC4-9692-28E4472FB7BA}"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961</TotalTime>
  <Words>942</Words>
  <Application>Microsoft Office PowerPoint</Application>
  <PresentationFormat>On-screen Show (4:3)</PresentationFormat>
  <Paragraphs>118</Paragraphs>
  <Slides>16</Slides>
  <Notes>0</Notes>
  <HiddenSlides>0</HiddenSlides>
  <MMClips>1</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Trek</vt:lpstr>
      <vt:lpstr>Academic Success Workshop</vt:lpstr>
      <vt:lpstr>Academic Success Workshop</vt:lpstr>
      <vt:lpstr>Striving for success</vt:lpstr>
      <vt:lpstr>Knowledge is Power:</vt:lpstr>
      <vt:lpstr>Motivation:</vt:lpstr>
      <vt:lpstr>MOTIVATION:</vt:lpstr>
      <vt:lpstr>Reflecting on Your Strengths:</vt:lpstr>
      <vt:lpstr>Building on Strengths:</vt:lpstr>
      <vt:lpstr>Roadblocks to overcome:</vt:lpstr>
      <vt:lpstr>Identifying Roadblocks:</vt:lpstr>
      <vt:lpstr>Knowledge is Power!</vt:lpstr>
      <vt:lpstr>Academic Habits:</vt:lpstr>
      <vt:lpstr>Back on Track: Success Strategies</vt:lpstr>
      <vt:lpstr>Back on Track:  academic Standing</vt:lpstr>
      <vt:lpstr>NEXT steps:</vt:lpstr>
      <vt:lpstr>Best of Luck from TRCC Counseling and Advising Center</vt:lpstr>
    </vt:vector>
  </TitlesOfParts>
  <Company>Three Rivers Community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Success Workshop</dc:title>
  <dc:creator>Sharon P. Lincoln</dc:creator>
  <cp:lastModifiedBy>Sharon P. Lincoln</cp:lastModifiedBy>
  <cp:revision>97</cp:revision>
  <dcterms:created xsi:type="dcterms:W3CDTF">2013-02-14T18:26:04Z</dcterms:created>
  <dcterms:modified xsi:type="dcterms:W3CDTF">2013-02-19T18:43:16Z</dcterms:modified>
</cp:coreProperties>
</file>